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89" r:id="rId5"/>
    <p:sldId id="258" r:id="rId6"/>
    <p:sldId id="275" r:id="rId7"/>
    <p:sldId id="269" r:id="rId8"/>
    <p:sldId id="277" r:id="rId9"/>
    <p:sldId id="270" r:id="rId10"/>
    <p:sldId id="271" r:id="rId11"/>
    <p:sldId id="257" r:id="rId12"/>
    <p:sldId id="272" r:id="rId13"/>
    <p:sldId id="273" r:id="rId14"/>
    <p:sldId id="274" r:id="rId15"/>
    <p:sldId id="288" r:id="rId16"/>
    <p:sldId id="259" r:id="rId17"/>
    <p:sldId id="260" r:id="rId18"/>
    <p:sldId id="261" r:id="rId19"/>
    <p:sldId id="263" r:id="rId20"/>
    <p:sldId id="290" r:id="rId21"/>
    <p:sldId id="264" r:id="rId22"/>
    <p:sldId id="266" r:id="rId23"/>
    <p:sldId id="262" r:id="rId24"/>
    <p:sldId id="267" r:id="rId25"/>
    <p:sldId id="268" r:id="rId26"/>
    <p:sldId id="265" r:id="rId27"/>
    <p:sldId id="278" r:id="rId28"/>
    <p:sldId id="279" r:id="rId29"/>
    <p:sldId id="280" r:id="rId30"/>
    <p:sldId id="281" r:id="rId31"/>
    <p:sldId id="283" r:id="rId32"/>
    <p:sldId id="284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26C2-0545-4C3D-B170-8EF8019FD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BC321-39FF-4F52-8BB5-79A39B48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3EC4-6137-40FB-870F-74DF4C7E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75DD-3356-4526-BD72-912B3D16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DE95-9A9F-43D9-898C-87FC7FA2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2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5E7E-E1C4-4A84-BC2E-6500028E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330CE-B9B2-45CE-A36A-03B5AFF1F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EAF80-B615-46CA-ACDE-C99682BF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D0A39-01A9-45FA-90D4-1DD25041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4979-E8DA-44D9-AB44-34B6DC65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94B39-98A7-422A-A146-12787A4DB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E5169-4E30-41E6-9FC6-1984977C7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C668-D674-42AC-A4F3-0D41230D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67343-D6AB-48A0-8A85-2880D2EF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9442-921D-4D68-9BD2-DE2D2C5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5D4D-1E28-49DE-95C7-F52603713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2152F-DC19-4243-A6DC-AD3F62CF2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1698F-310A-49B4-AF89-F16DBA58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EF345-1CCC-4BF2-ABA8-65E85AD8F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87B2-6FF4-429B-9DB8-33AC6108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6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5305-F132-416E-8550-7B4FBCAA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182E-5F49-4A6E-9481-98A81794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4593-54D9-4248-96A9-6F7E76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5A68-82FB-4A0A-AF5C-23815C05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3966E-4333-47BD-B986-DF5DC932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88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A0AD-B05A-4A98-8D39-99E5AF4A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4AD94-96E6-4FB8-A07A-AEE3EBB22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FC3C-EC29-4A1D-94C8-C60D7DAD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B2D3-CEDA-48A9-B666-AFDAABC9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80BEA-ECA0-4145-AAEB-C50B3F5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46CA-943A-4157-BBA3-CAFA834E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3DFF-1367-4CBB-9A5C-1B833D9EE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73CC3-FEB0-4B9C-8FDF-43ACA12C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43D54-4995-4F4F-B182-DCC797ED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0D365-2F52-4DE5-B161-29FF8B78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714-EAE6-4238-AF91-86BDCBC6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4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FB9D-D5E8-4FF2-B443-5A3CECC5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AA65E-3079-4C77-8C04-E54469D5A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D47F-4003-404D-A657-9931EE123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F3B65-0849-4F3F-8205-F4630F59B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4911D-B92D-4676-880B-FA0F8ECAD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54764-5CB5-409A-8397-1E633871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CFC2B-8B92-4239-9374-2849AA02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F4EB8-1069-4862-8505-E786A09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24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B0B0-1BC4-4176-9BAB-1D413E66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61824-F805-4282-9C60-1FDC7B33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48D45-1BEC-4FDA-AFBD-8178AA4C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598EC-B785-41A3-9087-7C5FC4C8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73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E2149-457C-429D-A8A4-5F527C41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E253B-77C2-42DA-B7D7-169C16EE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505D-AD76-473D-8E31-8226DFF5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94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D7B8-0B6C-4C80-ACB3-556DF33B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488A8-05EE-4383-8959-8D918605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72289-1F89-4009-9967-48C127A54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C2A70-3496-4D4E-9046-BF0D4905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A3F9F-5564-4D4E-A8F2-A71D1888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C3947-63B0-4BEF-B093-958AC00A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E27D-77F7-43FB-99B2-6E53BF5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764D-AB31-4954-9DC4-59378331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4378D-5A13-460E-BA1D-43923DEA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F232E-9D02-4FAE-B83D-AE390727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EE211-3CBB-4F6E-AA13-DBDC4A38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42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65AA-96FE-440D-A314-8F20A22E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5D1B8-5C8D-42CE-9292-464D27E5B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C0A8D-C9B1-468A-BB6E-E842B8DDC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55F5C-8185-422E-B884-ACD1A3F3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D0C97-5DA0-4BC1-8F25-FC945789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283EC-BEE1-49CD-85F7-CAF25980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91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E315-9D8F-4784-8CEA-5733D23B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F7280-97D3-499A-8661-AC0B9205D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F08A8-D2FA-4D1D-AFFA-03937B04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3D66-5A07-46DF-8731-719A82EE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A73D-D710-4066-903A-1174AA8F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8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84F30-D77C-4764-B594-0CF21FC1A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CDBBE-CB94-4756-88E4-3A8A2B0E3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8368-AA4C-416D-AF8E-6596D6C1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2032-A3E6-4E85-926B-2B391979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CC75-02DF-43A8-8960-D77188C6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7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A498-8746-4501-A292-F0B73C8A7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09A95-01E7-493B-8168-29010DF58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5F3E1-1FA6-46E2-9F3D-CAA9CEAB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60F6-76C9-4DB1-8814-A0F679B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BA7A-7B17-4422-9CAB-0D160BDB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4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9C1-0EB3-4896-A57A-8746C74B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61C7-E699-464E-B013-7BCB5584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12D3F-3602-4A90-9F5C-09082939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8720B-0124-40DE-8D1B-B759618E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B63D-C264-4F71-A2A9-E5727212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2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00C3-B639-46CF-9E55-A05DF800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2F31B-7E9D-41D2-93AD-D982D5008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4E9FD-1CE1-4818-8119-28A5FBD3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EE337-C619-4542-8062-D8A14C90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EB2D-9B3E-4098-A4C7-400FB89C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88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0C88-7CD8-4F93-9CF8-043354D5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3D492-D900-4FFB-9A5F-610DAAFCA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6662A-FBFB-4ECD-B681-B62AE993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0C7B3-CA63-40CF-BB61-CDF47ECF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7FC0D-46A3-40CD-8881-E969020E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D3D70-C7C2-4DA2-8E50-7411F4F0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53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6028-1446-4465-A197-F1F1EC50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E003B-0F24-4A9E-9E78-AEB6C1EE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71DB4-910B-4ABB-96CC-73FC6B88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8FD74-19F7-41B1-98F1-255D4142C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D5939-6455-4678-BA42-AA5D68B1B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BDE64-7AA8-4BD7-85B7-ED06436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A21A9-E3A7-4519-93CA-AAD83307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91C00-26B9-44C6-8094-2FEBDFC4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07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6462-E620-4988-8DC2-7C88086B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AEF9F-3CD8-4E8A-945A-ED711158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FB0D-65E7-47EE-8065-79BEEA6B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8E6E0-D98E-4B4C-8397-6BE81FAB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56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72561-09C8-4D38-B7F8-EB186110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9DE16-0CF1-49D1-B011-0972801C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9D2A0-3DC3-48FD-8FF5-E7B3A84B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65C4-7371-4E99-82AB-EA066D3A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2A66A-345F-4E7F-A10E-CC45CA2F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DBE0A-0AFE-463A-BBAB-5C7F6DF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5757E-2DAA-4FF4-9F2B-4A0AD5D8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9D78E-E519-466A-8115-57F1B9A3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215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F6FE-3096-4B51-8318-9C2F232D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3E52-EC11-499E-A093-18C0F486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1A51A-9D0A-4DDE-AF28-62160572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BA7D2-7A02-402B-A16B-5D8818E6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1EE2C-38F2-4410-B12C-EC07843D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04FBB-1C06-49FC-A48D-36B3A421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9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FFEB-14B3-4822-A5CE-4A108EF8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B1057-DB73-4815-81B3-0A1361768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9B35-3199-41A0-9538-23147DA3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3D6FA-A557-4EC0-BCBE-1350ABCE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32E3E-6419-4BDD-AFFA-B059632B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8A5B-3A77-434E-B64C-1EFC6A71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38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1032-913B-41AD-8521-974036B6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6F351-23BB-459B-BEA7-D9FD41ECE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7E00-BFFA-4A55-8107-D5DCA28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52CAD-E501-43DD-91D6-8BCD7BEF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A0BB-BA23-4C4B-A7D8-9DAC8DE4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63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05812-8C4A-46E9-8825-06102F434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252F6-0401-4596-8514-63885859C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0B05B-4AC0-4ED4-A602-3C553A69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6292B-61FD-46AD-8F02-CFC38863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1E9E-78E4-4F0A-95AD-5095716E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6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B353-1DFC-4C00-936D-6CD7579C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124C-B4A2-4BAC-B653-CBC94EBB6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631A6-71D9-48D0-90DA-F44FEB89E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165E9-EBAA-491F-BAAC-8170BAE4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1ACBA-594F-4CD1-82A4-C23F2E27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7C269-CC17-4A6F-AD4C-36405A99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AD34-7BCC-49E5-A09B-671404CB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32F3E-B013-48DA-8E39-3B64AD0F4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C4A6E-DCE1-479E-B8C1-4B041D1AD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04135-B251-4E9E-916E-7692441CE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5CE1-15D8-466C-B9D9-024C6E008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BBC1F-D2DF-4865-B59A-55372E9F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B4D8-1443-4899-9006-3BF4A9B8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5BD4-15E5-4B7D-8B8D-2BA1D709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2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8CF4-F04E-41FF-93BA-6BDFDA5C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17DCC-9EE8-40E7-BC1E-147D9CAD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E78BF-C8E9-4C8E-AD74-7C27468F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B39A3-08D4-4AD6-854D-F317EEC2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FA475-7700-4C4E-BB3C-268D1BC0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7F49D-1CD8-4E90-B14F-C30C19FF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2494-889B-4FB5-B3DF-094284F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C1AF-7298-4BEA-807B-CEBDBC6F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9067-9779-4CF8-A22E-E92F5512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DC890-8DEA-4344-9B0A-63A7F418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379CC-C63F-4A1A-87D3-08BA6422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5CEF9-FD0B-45F4-B6DB-2691C001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0C25D-D7D1-40B4-98A5-6B74FE6F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1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682A-46B5-4CA3-9B4F-E08A65BA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A33F7-ED3C-488F-9AB0-2C323F7B7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231AA-85B8-4BC4-90F1-38F6634D1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033CA-C66A-4E57-872F-858F4FE0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EC290-78F3-4A4F-B379-57932E6B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7C547-40E1-4B8E-80EC-22F3DB83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1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68E7B-BD42-4DD6-B339-91207142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8703-8ABD-4408-879E-6A4A2FED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82BB-50F9-4F67-B33E-0A6BEF4ED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A8712-3D01-4350-830F-139A0031C8B2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8139-1E87-45D6-89B8-6688C99FA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571F-A74D-4365-AD4A-AD6E8A57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7E9B3-4EAF-4E7C-B698-98042A6E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29D22-E0BB-4E41-84D9-B8D5A83E1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0C4BB-EEA8-4954-B7F9-5109CAF83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D5B96-AE7C-4B0F-9764-7970CD7DD4B6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0D91-1667-4369-95D5-E42D4FB93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128F3-2109-4CF3-9A2A-55803A1B3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6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296BD-BC41-4C67-8F25-13FE223B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474C3-B552-4F0E-8858-6B63FF48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BF46E-0254-43C8-AC82-0C684325E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4C294-040A-4BE3-942D-FAC036B3718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3351D-7EDC-42D9-802B-F0663339C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DB61-08D4-4A4E-AB13-9E9D9E23E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rcs.usda.gov/wps/portal/nrcs/detail/soils/survey/geo/?cid=nrcseprd337066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364815217311908?via%3Dihu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rlc.gov/nlcd11_data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er.nationalmap.gov/basic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.usgs.gov/ogw/gsflow/" TargetMode="External"/><Relationship Id="rId2" Type="http://schemas.openxmlformats.org/officeDocument/2006/relationships/hyperlink" Target="https://water.usgs.gov/ogw/CRT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viewer.nationalmap.gov/basic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ndfire.gov/vegetation.php" TargetMode="Externa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oilsurvey.sc.egov.usda.gov/App/HomePage.htm" TargetMode="External"/><Relationship Id="rId2" Type="http://schemas.openxmlformats.org/officeDocument/2006/relationships/hyperlink" Target="https://datagateway.nrcs.usda.gov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C14A3-7771-4E4C-ADC3-699A0914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" y="0"/>
            <a:ext cx="12181907" cy="6863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299D4-1D6C-49C8-AD22-7F4046B10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952" y="3202574"/>
            <a:ext cx="9144000" cy="1072197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Gsflow-Arcpy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8F246-F9EA-4809-A3AB-3026076D5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277" y="4859862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the GSFLOW development toolkit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Presenter: Murphy Gardner</a:t>
            </a:r>
          </a:p>
        </p:txBody>
      </p:sp>
    </p:spTree>
    <p:extLst>
      <p:ext uri="{BB962C8B-B14F-4D97-AF65-F5344CB8AC3E}">
        <p14:creationId xmlns:p14="http://schemas.microsoft.com/office/powerpoint/2010/main" val="276379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4512-897F-4AE6-A4CF-BC528869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Soil Data Viewer add-in for 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9BCA-374A-42F5-9897-A929242F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0816" cy="4351338"/>
          </a:xfrm>
        </p:spPr>
        <p:txBody>
          <a:bodyPr/>
          <a:lstStyle/>
          <a:p>
            <a:r>
              <a:rPr lang="en-US" dirty="0"/>
              <a:t>Download and install Soil Data Viewer 6.2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Follow instructions for a non-USDA CCE Platform and register as ArcMap add-in</a:t>
            </a:r>
          </a:p>
          <a:p>
            <a:pPr lvl="1"/>
            <a:r>
              <a:rPr lang="en-US" dirty="0"/>
              <a:t>This may require administrator privileges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9EE71-FE7E-4E56-959C-01850401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3415553"/>
            <a:ext cx="6800850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4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7620-C2A6-4CDD-AFC6-29746403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- Import soil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7C85-C07F-435E-8239-C1B5C022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9301" cy="4351338"/>
          </a:xfrm>
        </p:spPr>
        <p:txBody>
          <a:bodyPr/>
          <a:lstStyle/>
          <a:p>
            <a:r>
              <a:rPr lang="en-US" dirty="0"/>
              <a:t>Unzip soil survey folder and open Microsoft Access database (.</a:t>
            </a:r>
            <a:r>
              <a:rPr lang="en-US" dirty="0" err="1"/>
              <a:t>mdb</a:t>
            </a:r>
            <a:r>
              <a:rPr lang="en-US" dirty="0"/>
              <a:t>) file</a:t>
            </a:r>
          </a:p>
          <a:p>
            <a:pPr lvl="1"/>
            <a:r>
              <a:rPr lang="en-US" dirty="0"/>
              <a:t>Disable Macros, Enable Content if prompted</a:t>
            </a:r>
          </a:p>
          <a:p>
            <a:pPr lvl="1"/>
            <a:r>
              <a:rPr lang="en-US" dirty="0"/>
              <a:t>Paste </a:t>
            </a:r>
            <a:r>
              <a:rPr lang="en-US" dirty="0" err="1"/>
              <a:t>filepath</a:t>
            </a:r>
            <a:r>
              <a:rPr lang="en-US" dirty="0"/>
              <a:t> to ‘tabular’ folder in the SSURGO Import pop-up </a:t>
            </a:r>
          </a:p>
          <a:p>
            <a:pPr lvl="1"/>
            <a:r>
              <a:rPr lang="en-US" dirty="0"/>
              <a:t>Soil data will take a couple minutes to load</a:t>
            </a:r>
          </a:p>
          <a:p>
            <a:r>
              <a:rPr lang="en-US" dirty="0"/>
              <a:t>Open spatial data in ArcMap (</a:t>
            </a:r>
            <a:r>
              <a:rPr lang="en-US" dirty="0" err="1"/>
              <a:t>soilmu_a_aoi.shp</a:t>
            </a:r>
            <a:r>
              <a:rPr lang="en-US" dirty="0"/>
              <a:t>)</a:t>
            </a:r>
          </a:p>
          <a:p>
            <a:r>
              <a:rPr lang="en-US" dirty="0"/>
              <a:t>Open Soil Data Viewer</a:t>
            </a:r>
          </a:p>
          <a:p>
            <a:pPr lvl="1"/>
            <a:r>
              <a:rPr lang="en-US" dirty="0"/>
              <a:t>Select the shapefile that is open in ArcMap</a:t>
            </a:r>
          </a:p>
          <a:p>
            <a:pPr lvl="1"/>
            <a:r>
              <a:rPr lang="en-US" dirty="0"/>
              <a:t>Select ‘Advanced Mode’</a:t>
            </a:r>
          </a:p>
          <a:p>
            <a:pPr lvl="1"/>
            <a:r>
              <a:rPr lang="en-US" dirty="0"/>
              <a:t>Select ‘Soil Physical Properties’</a:t>
            </a:r>
          </a:p>
        </p:txBody>
      </p:sp>
    </p:spTree>
    <p:extLst>
      <p:ext uri="{BB962C8B-B14F-4D97-AF65-F5344CB8AC3E}">
        <p14:creationId xmlns:p14="http://schemas.microsoft.com/office/powerpoint/2010/main" val="67361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470D-2D65-44DC-B310-F0F33115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- Import Soil Data (</a:t>
            </a:r>
            <a:r>
              <a:rPr lang="en-US" dirty="0" err="1"/>
              <a:t>contnd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F4A4-B675-48FF-B0F2-285B5695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PRMS requires the following soil properties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clay, and silt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Select these (one at a time) from the list of ‘Soil Physical Properties’</a:t>
            </a:r>
          </a:p>
          <a:p>
            <a:pPr lvl="1"/>
            <a:r>
              <a:rPr lang="en-US" dirty="0"/>
              <a:t>Set ‘Rating Options’ and then click ‘MAP’</a:t>
            </a:r>
          </a:p>
          <a:p>
            <a:pPr lvl="1"/>
            <a:r>
              <a:rPr lang="en-US" dirty="0"/>
              <a:t>A shapefile of the soil property will appear in ArcMap</a:t>
            </a:r>
          </a:p>
          <a:p>
            <a:pPr lvl="1"/>
            <a:r>
              <a:rPr lang="en-US" dirty="0"/>
              <a:t>Use the Conversion Toolbox to convert ‘Polygon to Raster’ to create .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rasters</a:t>
            </a:r>
            <a:r>
              <a:rPr lang="en-US" dirty="0"/>
              <a:t> that will be read by </a:t>
            </a:r>
            <a:r>
              <a:rPr lang="en-US" dirty="0" err="1"/>
              <a:t>Gsflow-Arcpy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C1361-1073-4052-9E3C-D35B625C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7646D-227A-40C9-9B02-8F613D8D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254643"/>
            <a:ext cx="9095561" cy="169595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 of </a:t>
            </a:r>
            <a:r>
              <a:rPr lang="en-US" dirty="0" err="1">
                <a:solidFill>
                  <a:schemeClr val="bg1"/>
                </a:solidFill>
              </a:rPr>
              <a:t>Gsflow-Arcpy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25003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4F1E-2327-4825-BC95-49EB4F1E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file (.</a:t>
            </a:r>
            <a:r>
              <a:rPr lang="en-US" dirty="0" err="1"/>
              <a:t>ini</a:t>
            </a:r>
            <a:r>
              <a:rPr lang="en-US" dirty="0"/>
              <a:t>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9814-8D4F-457D-9AA5-22ADA40AA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1110" cy="4351338"/>
          </a:xfrm>
        </p:spPr>
        <p:txBody>
          <a:bodyPr/>
          <a:lstStyle/>
          <a:p>
            <a:r>
              <a:rPr lang="en-US" dirty="0"/>
              <a:t>Folder paths </a:t>
            </a:r>
          </a:p>
          <a:p>
            <a:r>
              <a:rPr lang="en-US" dirty="0" err="1"/>
              <a:t>Arcpy</a:t>
            </a:r>
            <a:r>
              <a:rPr lang="en-US" dirty="0"/>
              <a:t> operational settings</a:t>
            </a:r>
          </a:p>
          <a:p>
            <a:r>
              <a:rPr lang="en-US" dirty="0"/>
              <a:t>Model specifications</a:t>
            </a:r>
          </a:p>
          <a:p>
            <a:r>
              <a:rPr lang="en-US" dirty="0"/>
              <a:t>Stream network settings</a:t>
            </a:r>
          </a:p>
          <a:p>
            <a:r>
              <a:rPr lang="en-US" dirty="0"/>
              <a:t>Observed climate data</a:t>
            </a:r>
          </a:p>
          <a:p>
            <a:r>
              <a:rPr lang="en-US" dirty="0"/>
              <a:t>Parameter and dimension CSV</a:t>
            </a:r>
          </a:p>
          <a:p>
            <a:r>
              <a:rPr lang="en-US" dirty="0"/>
              <a:t>Parameter file setup</a:t>
            </a:r>
          </a:p>
          <a:p>
            <a:r>
              <a:rPr lang="en-US" dirty="0"/>
              <a:t>Config parser </a:t>
            </a:r>
            <a:r>
              <a:rPr lang="en-US" dirty="0" err="1"/>
              <a:t>Jupyter</a:t>
            </a:r>
            <a:r>
              <a:rPr lang="en-US" dirty="0"/>
              <a:t> workbook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91E47-C3BF-47E7-B87A-0D75AC97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10" y="1690688"/>
            <a:ext cx="608829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3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62BC-DA0D-4297-9047-C260A455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CB62B-3C1A-4178-A05E-D0118467F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8282" cy="4351338"/>
          </a:xfrm>
        </p:spPr>
        <p:txBody>
          <a:bodyPr>
            <a:normAutofit/>
          </a:bodyPr>
          <a:lstStyle/>
          <a:p>
            <a:r>
              <a:rPr lang="en-US" dirty="0"/>
              <a:t>What are they and what are they used for?</a:t>
            </a:r>
          </a:p>
          <a:p>
            <a:pPr lvl="1"/>
            <a:r>
              <a:rPr lang="en-US" dirty="0"/>
              <a:t>Coverage type</a:t>
            </a:r>
          </a:p>
          <a:p>
            <a:pPr lvl="1"/>
            <a:r>
              <a:rPr lang="en-US" dirty="0"/>
              <a:t>Coverage density (summer/winter)</a:t>
            </a:r>
          </a:p>
          <a:p>
            <a:pPr lvl="1"/>
            <a:r>
              <a:rPr lang="en-US" dirty="0"/>
              <a:t>Snow and rain interception (summer/winter)</a:t>
            </a:r>
          </a:p>
          <a:p>
            <a:pPr lvl="1"/>
            <a:r>
              <a:rPr lang="en-US" dirty="0"/>
              <a:t>Root depth</a:t>
            </a:r>
          </a:p>
          <a:p>
            <a:pPr lvl="1"/>
            <a:r>
              <a:rPr lang="en-US" dirty="0"/>
              <a:t>Temp adjust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ABED1-35A7-41C7-84F6-8C69C43110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82" y="798383"/>
            <a:ext cx="7418294" cy="56944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8DB29-2AD6-4D4F-B6A4-6C2270F96DB5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8B619-444B-46C9-A57D-FEFADDCD4E30}"/>
              </a:ext>
            </a:extLst>
          </p:cNvPr>
          <p:cNvSpPr txBox="1"/>
          <p:nvPr/>
        </p:nvSpPr>
        <p:spPr>
          <a:xfrm>
            <a:off x="6096000" y="762314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coverage type</a:t>
            </a:r>
          </a:p>
        </p:txBody>
      </p:sp>
    </p:spTree>
    <p:extLst>
      <p:ext uri="{BB962C8B-B14F-4D97-AF65-F5344CB8AC3E}">
        <p14:creationId xmlns:p14="http://schemas.microsoft.com/office/powerpoint/2010/main" val="1735071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B86A8-61BA-449C-AECD-26EF9DA23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58" y="1011219"/>
            <a:ext cx="8167392" cy="54816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5761-A0D9-4AC6-AA0C-1DA6EBB1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1" y="1452803"/>
            <a:ext cx="3337708" cy="4351338"/>
          </a:xfrm>
        </p:spPr>
        <p:txBody>
          <a:bodyPr/>
          <a:lstStyle/>
          <a:p>
            <a:r>
              <a:rPr lang="en-US" dirty="0"/>
              <a:t>Order of operations</a:t>
            </a:r>
          </a:p>
          <a:p>
            <a:pPr lvl="1"/>
            <a:r>
              <a:rPr lang="en-US" dirty="0"/>
              <a:t>Iterate for stream network </a:t>
            </a:r>
          </a:p>
          <a:p>
            <a:r>
              <a:rPr lang="en-US" dirty="0"/>
              <a:t>Check progress in ArcGIS</a:t>
            </a:r>
          </a:p>
          <a:p>
            <a:r>
              <a:rPr lang="en-US" dirty="0"/>
              <a:t>Batch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6403B-A69E-46A4-B179-64A7279B9F60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F089E-2991-4D45-AA22-9ACC3021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0" y="29914"/>
            <a:ext cx="10515600" cy="1325563"/>
          </a:xfrm>
        </p:spPr>
        <p:txBody>
          <a:bodyPr/>
          <a:lstStyle/>
          <a:p>
            <a:r>
              <a:rPr lang="en-US" dirty="0"/>
              <a:t>Executing the scripts</a:t>
            </a:r>
          </a:p>
        </p:txBody>
      </p:sp>
    </p:spTree>
    <p:extLst>
      <p:ext uri="{BB962C8B-B14F-4D97-AF65-F5344CB8AC3E}">
        <p14:creationId xmlns:p14="http://schemas.microsoft.com/office/powerpoint/2010/main" val="3621673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4931-4E48-44F1-B515-C29AD601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HRU parameter shapefile (.</a:t>
            </a:r>
            <a:r>
              <a:rPr lang="en-US" dirty="0" err="1"/>
              <a:t>shp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FB656-CF3D-4957-980F-BDDBE3F1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Shapefile that stores all parameter info as scripts are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Raster files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dbf</a:t>
            </a:r>
            <a:r>
              <a:rPr lang="en-US" dirty="0"/>
              <a:t> file</a:t>
            </a:r>
          </a:p>
          <a:p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workbook to begin!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1EA84-3B25-4BA0-95B5-11932F59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2400300"/>
            <a:ext cx="121443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7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752A-6F0B-4FDE-BB30-E34DADDD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Network and Cascade Routing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F74A-9893-467C-B11D-B3E2510CF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stream network is based on the initial DEM_ADJ (unfilled)</a:t>
            </a:r>
          </a:p>
          <a:p>
            <a:r>
              <a:rPr lang="en-US" dirty="0"/>
              <a:t>Cascade routing tool (CRT) is used to fill the DEM_ADJ</a:t>
            </a:r>
          </a:p>
          <a:p>
            <a:pPr lvl="1"/>
            <a:r>
              <a:rPr lang="en-US" dirty="0"/>
              <a:t>Manually filling can also take place</a:t>
            </a:r>
          </a:p>
          <a:p>
            <a:r>
              <a:rPr lang="en-US" dirty="0"/>
              <a:t>CRT (Henson et al 2013) defines flow paths within a grid-based watershed model for every model grid cell (HRU)</a:t>
            </a:r>
          </a:p>
          <a:p>
            <a:r>
              <a:rPr lang="en-US" dirty="0"/>
              <a:t>Once CRT has filled and assigned cascades per HRU, a final stream network is composed</a:t>
            </a:r>
          </a:p>
        </p:txBody>
      </p:sp>
    </p:spTree>
    <p:extLst>
      <p:ext uri="{BB962C8B-B14F-4D97-AF65-F5344CB8AC3E}">
        <p14:creationId xmlns:p14="http://schemas.microsoft.com/office/powerpoint/2010/main" val="139971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031C-2E75-44D9-8C96-9C3F63A5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 fill and stream network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8DAC-D167-4F96-93AD-07A7C632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7832" cy="4351338"/>
          </a:xfrm>
        </p:spPr>
        <p:txBody>
          <a:bodyPr/>
          <a:lstStyle/>
          <a:p>
            <a:r>
              <a:rPr lang="en-US" dirty="0"/>
              <a:t>Swales/sinks</a:t>
            </a:r>
          </a:p>
          <a:p>
            <a:r>
              <a:rPr lang="en-US" dirty="0"/>
              <a:t>Streams/lakes</a:t>
            </a:r>
          </a:p>
          <a:p>
            <a:r>
              <a:rPr lang="en-US" dirty="0"/>
              <a:t>Flow length/</a:t>
            </a:r>
            <a:r>
              <a:rPr lang="en-US" dirty="0" err="1"/>
              <a:t>accum</a:t>
            </a:r>
            <a:r>
              <a:rPr lang="en-US" dirty="0"/>
              <a:t> thresholds</a:t>
            </a:r>
          </a:p>
          <a:p>
            <a:r>
              <a:rPr lang="en-US" dirty="0"/>
              <a:t>CRT fill and manual adjustments</a:t>
            </a:r>
          </a:p>
          <a:p>
            <a:pPr lvl="1"/>
            <a:r>
              <a:rPr lang="en-US" dirty="0"/>
              <a:t>CRT fill flag</a:t>
            </a:r>
          </a:p>
          <a:p>
            <a:r>
              <a:rPr lang="en-US" dirty="0"/>
              <a:t>Iterate</a:t>
            </a:r>
          </a:p>
          <a:p>
            <a:endParaRPr lang="en-US" dirty="0"/>
          </a:p>
          <a:p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workbooks to build a stream network!</a:t>
            </a:r>
          </a:p>
          <a:p>
            <a:pPr lvl="6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54BB2-60D7-41D5-8940-DFD16450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16" y="1626414"/>
            <a:ext cx="5517832" cy="50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4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49B0-B625-4795-AF65-E4A9FD74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Gsflow-Arcpy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45EC-4DD0-4873-8F7C-19D23E876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Suite of Python scripts that apply </a:t>
            </a:r>
            <a:r>
              <a:rPr lang="en-US" dirty="0" err="1"/>
              <a:t>Arcpy</a:t>
            </a:r>
            <a:r>
              <a:rPr lang="en-US" dirty="0"/>
              <a:t> functions to input datasets and return GSFLOW input parameters</a:t>
            </a:r>
          </a:p>
          <a:p>
            <a:pPr lvl="1"/>
            <a:r>
              <a:rPr lang="en-US" dirty="0"/>
              <a:t>Shapefile attribute table</a:t>
            </a:r>
          </a:p>
          <a:p>
            <a:pPr lvl="1"/>
            <a:r>
              <a:rPr lang="en-US" dirty="0"/>
              <a:t>PRMS parameter files</a:t>
            </a:r>
          </a:p>
          <a:p>
            <a:pPr lvl="1"/>
            <a:r>
              <a:rPr lang="en-US" dirty="0"/>
              <a:t>SFR input data for MODFLOW</a:t>
            </a:r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Gardner et al 2018</a:t>
            </a:r>
            <a:r>
              <a:rPr lang="en-US" dirty="0"/>
              <a:t> – Environmental Modeling and Software Journal</a:t>
            </a:r>
          </a:p>
          <a:p>
            <a:pPr lvl="1"/>
            <a:r>
              <a:rPr lang="en-US" dirty="0"/>
              <a:t>GitHub repository – includes scripts, templates, examples, and tutorial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workbooks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4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D19-B509-463D-8E83-6908A3D7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367" y="33682"/>
            <a:ext cx="10515600" cy="1325563"/>
          </a:xfrm>
        </p:spPr>
        <p:txBody>
          <a:bodyPr/>
          <a:lstStyle/>
          <a:p>
            <a:r>
              <a:rPr lang="en-US" dirty="0"/>
              <a:t>Vegetation and Soil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17D7-143D-4D6A-BD03-58FF921C3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688" y="1351887"/>
            <a:ext cx="3291537" cy="4351338"/>
          </a:xfrm>
        </p:spPr>
        <p:txBody>
          <a:bodyPr/>
          <a:lstStyle/>
          <a:p>
            <a:r>
              <a:rPr lang="en-US" dirty="0"/>
              <a:t>Veg</a:t>
            </a:r>
          </a:p>
          <a:p>
            <a:pPr lvl="1"/>
            <a:r>
              <a:rPr lang="en-US" dirty="0"/>
              <a:t>LANDFIRE database</a:t>
            </a:r>
          </a:p>
          <a:p>
            <a:pPr lvl="1"/>
            <a:r>
              <a:rPr lang="en-US" dirty="0"/>
              <a:t>EVT140 and EVC140</a:t>
            </a:r>
          </a:p>
          <a:p>
            <a:pPr lvl="1"/>
            <a:r>
              <a:rPr lang="en-US" dirty="0"/>
              <a:t>Attribute data dictionary</a:t>
            </a:r>
          </a:p>
          <a:p>
            <a:pPr lvl="1"/>
            <a:r>
              <a:rPr lang="en-US" dirty="0"/>
              <a:t>Check remap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5CBC9-E421-482A-B1D7-951E28A81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253331"/>
            <a:ext cx="5181600" cy="4351338"/>
          </a:xfrm>
        </p:spPr>
        <p:txBody>
          <a:bodyPr/>
          <a:lstStyle/>
          <a:p>
            <a:r>
              <a:rPr lang="en-US" dirty="0"/>
              <a:t>Soil</a:t>
            </a:r>
          </a:p>
          <a:p>
            <a:pPr lvl="1"/>
            <a:r>
              <a:rPr lang="en-US" dirty="0"/>
              <a:t>USDA data portals</a:t>
            </a:r>
          </a:p>
          <a:p>
            <a:pPr lvl="1"/>
            <a:r>
              <a:rPr lang="en-US" dirty="0"/>
              <a:t>SSURGO and/or STATSGO</a:t>
            </a:r>
          </a:p>
          <a:p>
            <a:pPr lvl="1"/>
            <a:r>
              <a:rPr lang="en-US" dirty="0"/>
              <a:t>Soil Data Viewer</a:t>
            </a:r>
          </a:p>
          <a:p>
            <a:pPr lvl="1"/>
            <a:r>
              <a:rPr lang="en-US" dirty="0"/>
              <a:t>Make raster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59984-CB84-44ED-AE30-A6361059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03" y="2229302"/>
            <a:ext cx="3922171" cy="347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11E4E-0CFB-497E-B5FB-76E15DD1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74" y="3523350"/>
            <a:ext cx="1028700" cy="88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35D66C-39E3-43E6-952E-4D0D1C3EEBDB}"/>
              </a:ext>
            </a:extLst>
          </p:cNvPr>
          <p:cNvSpPr txBox="1"/>
          <p:nvPr/>
        </p:nvSpPr>
        <p:spPr>
          <a:xfrm>
            <a:off x="2379216" y="6196614"/>
            <a:ext cx="713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veg and soil scripts!</a:t>
            </a:r>
          </a:p>
        </p:txBody>
      </p:sp>
    </p:spTree>
    <p:extLst>
      <p:ext uri="{BB962C8B-B14F-4D97-AF65-F5344CB8AC3E}">
        <p14:creationId xmlns:p14="http://schemas.microsoft.com/office/powerpoint/2010/main" val="1044132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9CFD-FDA6-4A56-81BD-6BED1E8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8EE96-2194-4BAE-9137-1CAD0949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PRISM-to-station relationships</a:t>
            </a:r>
          </a:p>
          <a:p>
            <a:r>
              <a:rPr lang="en-US" dirty="0"/>
              <a:t>PPT/temperature zones</a:t>
            </a:r>
          </a:p>
          <a:p>
            <a:r>
              <a:rPr lang="en-US" dirty="0"/>
              <a:t>Station records</a:t>
            </a:r>
          </a:p>
          <a:p>
            <a:r>
              <a:rPr lang="en-US" dirty="0"/>
              <a:t>PRMS modules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E7B4-4617-43B3-99FF-7ADF2DD7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58" y="2850776"/>
            <a:ext cx="4083443" cy="3833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3E636-603C-4EAD-BE6B-B252F3C2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3000375"/>
            <a:ext cx="2371725" cy="85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8B714-3B6C-46E8-8D5D-C01C00AD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420" y="1452497"/>
            <a:ext cx="4170533" cy="3833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B239D-46BD-4A3A-B876-F7CAC2361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057" y="1707754"/>
            <a:ext cx="11525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9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8C25-CF3F-414E-87DE-F1468B34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6" y="250031"/>
            <a:ext cx="6444727" cy="1325563"/>
          </a:xfrm>
        </p:spPr>
        <p:txBody>
          <a:bodyPr/>
          <a:lstStyle/>
          <a:p>
            <a:r>
              <a:rPr lang="en-US" dirty="0"/>
              <a:t>Precipitation and temperature zones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6736-C2FC-4423-B693-F02C3C36E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2400" cy="39892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Shapefile that designates the zones and holds mean monthly observed data in the attribute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Scripts use the shapefile to assign HRUs climate distribution values based on the zone they fall into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AC553-9D7E-4FE6-9886-75D55274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600" y="0"/>
            <a:ext cx="48014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AE4C8-5BDA-428C-872B-247718B0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3" y="3130475"/>
            <a:ext cx="9935130" cy="1242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719A2-A30A-4890-B2BA-0C380C0C5A44}"/>
              </a:ext>
            </a:extLst>
          </p:cNvPr>
          <p:cNvSpPr txBox="1"/>
          <p:nvPr/>
        </p:nvSpPr>
        <p:spPr>
          <a:xfrm>
            <a:off x="492810" y="6146304"/>
            <a:ext cx="6580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climate scripts!</a:t>
            </a:r>
          </a:p>
        </p:txBody>
      </p:sp>
    </p:spTree>
    <p:extLst>
      <p:ext uri="{BB962C8B-B14F-4D97-AF65-F5344CB8AC3E}">
        <p14:creationId xmlns:p14="http://schemas.microsoft.com/office/powerpoint/2010/main" val="1138353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D8E4-C773-48F0-AFB1-596BA454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46" y="276225"/>
            <a:ext cx="10515600" cy="1325563"/>
          </a:xfrm>
        </p:spPr>
        <p:txBody>
          <a:bodyPr/>
          <a:lstStyle/>
          <a:p>
            <a:r>
              <a:rPr lang="en-US" dirty="0"/>
              <a:t>Impervious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E27E-9611-4A78-ABE3-EF2DA7AC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46" y="1825625"/>
            <a:ext cx="4615030" cy="4351338"/>
          </a:xfrm>
        </p:spPr>
        <p:txBody>
          <a:bodyPr/>
          <a:lstStyle/>
          <a:p>
            <a:r>
              <a:rPr lang="en-US" dirty="0"/>
              <a:t>Recommended – NLCD Impervious coverage 2011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impervious_parameters.py</a:t>
            </a:r>
          </a:p>
          <a:p>
            <a:r>
              <a:rPr lang="en-US" dirty="0"/>
              <a:t>Outputs a percent impervious per HRU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7E76C-F872-4E7E-975C-02BE0EDD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67" y="939006"/>
            <a:ext cx="5412667" cy="3830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D7802-C32B-4E13-87EF-4417B6873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750" y="761398"/>
            <a:ext cx="7048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0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FC60-E1BA-4E20-8B3F-6D01B07E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PRMS parameter files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9567-1F45-4D00-B887-6D6797FC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 file settings</a:t>
            </a:r>
          </a:p>
          <a:p>
            <a:pPr lvl="1"/>
            <a:r>
              <a:rPr lang="en-US" dirty="0"/>
              <a:t>Array or column mode</a:t>
            </a:r>
          </a:p>
          <a:p>
            <a:pPr lvl="1"/>
            <a:r>
              <a:rPr lang="en-US" dirty="0"/>
              <a:t>Single or multiple</a:t>
            </a:r>
          </a:p>
          <a:p>
            <a:r>
              <a:rPr lang="en-US" dirty="0"/>
              <a:t>CSV files</a:t>
            </a:r>
          </a:p>
          <a:p>
            <a:pPr lvl="1"/>
            <a:r>
              <a:rPr lang="en-US" dirty="0"/>
              <a:t>Dimension and parameter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5F9D4-7A9B-4D91-AA8C-F3D5DBE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285" y="251287"/>
            <a:ext cx="3265982" cy="63554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54639-9997-47CD-9B6D-5A9A83CC8B7E}"/>
              </a:ext>
            </a:extLst>
          </p:cNvPr>
          <p:cNvSpPr txBox="1"/>
          <p:nvPr/>
        </p:nvSpPr>
        <p:spPr>
          <a:xfrm>
            <a:off x="670364" y="5471601"/>
            <a:ext cx="6706980" cy="84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impervious and parameter file scripts!</a:t>
            </a:r>
          </a:p>
        </p:txBody>
      </p:sp>
    </p:spTree>
    <p:extLst>
      <p:ext uri="{BB962C8B-B14F-4D97-AF65-F5344CB8AC3E}">
        <p14:creationId xmlns:p14="http://schemas.microsoft.com/office/powerpoint/2010/main" val="48017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3166-4969-4CEB-A132-9E1D67431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32023"/>
            <a:ext cx="9144000" cy="2387600"/>
          </a:xfrm>
        </p:spPr>
        <p:txBody>
          <a:bodyPr/>
          <a:lstStyle/>
          <a:p>
            <a:r>
              <a:rPr lang="en-US" dirty="0"/>
              <a:t>Configuration File for  </a:t>
            </a:r>
            <a:r>
              <a:rPr lang="en-US" dirty="0" err="1"/>
              <a:t>Gsflow-Arcpy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6B187-0F50-45B2-A412-C6777374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7" y="418557"/>
            <a:ext cx="11223826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6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B731-9FA2-45FF-9CCF-072CD76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Folder/file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8EA6-FE24-44C4-945A-053137025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to project names and local folders</a:t>
            </a:r>
          </a:p>
          <a:p>
            <a:r>
              <a:rPr lang="en-US" dirty="0" err="1"/>
              <a:t>Gsflow-Arcpy</a:t>
            </a:r>
            <a:r>
              <a:rPr lang="en-US" dirty="0"/>
              <a:t> is executed from the location of the configuration file</a:t>
            </a:r>
          </a:p>
          <a:p>
            <a:r>
              <a:rPr lang="en-US" dirty="0"/>
              <a:t>Templates available with the </a:t>
            </a:r>
            <a:r>
              <a:rPr lang="en-US" dirty="0" err="1"/>
              <a:t>Gsflow-Arcpy</a:t>
            </a:r>
            <a:r>
              <a:rPr lang="en-US" dirty="0"/>
              <a:t> GitHub repository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10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A0BC-DC87-4DE2-8857-95115901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89E07-4162-470E-A068-928123D2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grid</a:t>
            </a:r>
          </a:p>
          <a:p>
            <a:r>
              <a:rPr lang="en-US" dirty="0"/>
              <a:t>Set cell size</a:t>
            </a:r>
          </a:p>
          <a:p>
            <a:r>
              <a:rPr lang="en-US" dirty="0"/>
              <a:t>Fishnet and centroid path need the same root name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06F2A-3E70-49F3-A11C-A575C96D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9" y="3707354"/>
            <a:ext cx="10737102" cy="1434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763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44F0-72D2-46EB-B1E6-288813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D8A4-5D3E-4E3F-AD86-EF956B37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creating new fishnet, no reference coordinates needed</a:t>
            </a:r>
          </a:p>
          <a:p>
            <a:pPr lvl="1"/>
            <a:r>
              <a:rPr lang="en-US" dirty="0"/>
              <a:t>Just need model boundary and model points shapefiles</a:t>
            </a:r>
          </a:p>
          <a:p>
            <a:r>
              <a:rPr lang="en-US" dirty="0"/>
              <a:t>If using an existing fishnet, this step can be skipped, or reference coordinates can be used to snap to an existing grid</a:t>
            </a:r>
          </a:p>
          <a:p>
            <a:r>
              <a:rPr lang="en-US" dirty="0"/>
              <a:t>Buffer cells – cells beyond model boundary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5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D290-AE7A-48D3-BA4F-74133F34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62BF3-ADFD-4A70-9092-519CB72827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5262"/>
            <a:ext cx="5943600" cy="64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6FAE0-3580-4884-8DDC-CFAF7329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75" y="1690688"/>
            <a:ext cx="6208059" cy="4351338"/>
          </a:xfrm>
        </p:spPr>
        <p:txBody>
          <a:bodyPr/>
          <a:lstStyle/>
          <a:p>
            <a:r>
              <a:rPr lang="en-US" dirty="0"/>
              <a:t>Recommended - IMG file from USGS portal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Set </a:t>
            </a:r>
            <a:r>
              <a:rPr lang="en-US" dirty="0" err="1"/>
              <a:t>filepath</a:t>
            </a:r>
            <a:r>
              <a:rPr lang="en-US" dirty="0"/>
              <a:t> (</a:t>
            </a:r>
            <a:r>
              <a:rPr lang="en-US" dirty="0" err="1"/>
              <a:t>dem_orig_path</a:t>
            </a:r>
            <a:r>
              <a:rPr lang="en-US" dirty="0"/>
              <a:t>) </a:t>
            </a:r>
          </a:p>
          <a:p>
            <a:r>
              <a:rPr lang="en-US" dirty="0"/>
              <a:t>Specify original units and resolution</a:t>
            </a:r>
          </a:p>
          <a:p>
            <a:r>
              <a:rPr lang="en-US" dirty="0"/>
              <a:t>Flow accumulation weighted</a:t>
            </a:r>
          </a:p>
          <a:p>
            <a:r>
              <a:rPr lang="en-US" dirty="0"/>
              <a:t>Initial temperature adjust is based on HRU aspect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E95A8-AD16-4304-9534-09DC66743E76}"/>
              </a:ext>
            </a:extLst>
          </p:cNvPr>
          <p:cNvSpPr txBox="1"/>
          <p:nvPr/>
        </p:nvSpPr>
        <p:spPr>
          <a:xfrm>
            <a:off x="10413402" y="6411558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257694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409B-B0E5-4DAD-BBA1-369D9EDB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Computing and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6D6A1-3973-4F96-B710-2A15A015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88701"/>
          </a:xfrm>
        </p:spPr>
        <p:txBody>
          <a:bodyPr/>
          <a:lstStyle/>
          <a:p>
            <a:r>
              <a:rPr lang="en-US" dirty="0"/>
              <a:t>Computing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B92A-F7CD-4659-A06A-C555809A0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Arc GIS 10.1 or newer</a:t>
            </a:r>
          </a:p>
          <a:p>
            <a:pPr lvl="1"/>
            <a:r>
              <a:rPr lang="en-US" dirty="0"/>
              <a:t>Python 2.7 </a:t>
            </a:r>
          </a:p>
          <a:p>
            <a:pPr lvl="1"/>
            <a:r>
              <a:rPr lang="en-US" dirty="0"/>
              <a:t>Cascade routing tool (</a:t>
            </a:r>
            <a:r>
              <a:rPr lang="en-US" dirty="0">
                <a:hlinkClick r:id="rId2"/>
              </a:rPr>
              <a:t>CRT</a:t>
            </a:r>
            <a:r>
              <a:rPr lang="en-US" dirty="0"/>
              <a:t>, v 1.3.1)</a:t>
            </a:r>
          </a:p>
          <a:p>
            <a:pPr lvl="1"/>
            <a:r>
              <a:rPr lang="en-US" dirty="0"/>
              <a:t>USDA Soil Data Viewer (v 6.2)</a:t>
            </a:r>
          </a:p>
          <a:p>
            <a:pPr lvl="1"/>
            <a:r>
              <a:rPr lang="en-US" dirty="0"/>
              <a:t>GSFLOW (v 1.1.6 or </a:t>
            </a:r>
            <a:r>
              <a:rPr lang="en-US" dirty="0">
                <a:hlinkClick r:id="rId3"/>
              </a:rPr>
              <a:t>newer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C7A99-A826-4D35-807F-E436C36A1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88701"/>
          </a:xfrm>
        </p:spPr>
        <p:txBody>
          <a:bodyPr/>
          <a:lstStyle/>
          <a:p>
            <a:r>
              <a:rPr lang="en-US" dirty="0"/>
              <a:t>Data needs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3A3D5-E381-4E6C-844B-F03E818FB1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Digital Elevation Model (</a:t>
            </a:r>
            <a:r>
              <a:rPr lang="en-US" dirty="0">
                <a:hlinkClick r:id="rId4"/>
              </a:rPr>
              <a:t>DEM</a:t>
            </a:r>
            <a:r>
              <a:rPr lang="en-US" dirty="0"/>
              <a:t>)</a:t>
            </a:r>
          </a:p>
          <a:p>
            <a:r>
              <a:rPr lang="en-US" b="1" dirty="0"/>
              <a:t>Model boundary and model points shapefile</a:t>
            </a:r>
          </a:p>
          <a:p>
            <a:r>
              <a:rPr lang="en-US" dirty="0"/>
              <a:t>Vegetation and </a:t>
            </a:r>
            <a:r>
              <a:rPr lang="en-US" b="1" dirty="0"/>
              <a:t>Soil data</a:t>
            </a:r>
          </a:p>
          <a:p>
            <a:r>
              <a:rPr lang="en-US" dirty="0"/>
              <a:t>Impervious coverage</a:t>
            </a:r>
          </a:p>
          <a:p>
            <a:r>
              <a:rPr lang="en-US" dirty="0"/>
              <a:t>PRISM or other gridded climate data</a:t>
            </a:r>
          </a:p>
          <a:p>
            <a:r>
              <a:rPr lang="en-US" dirty="0"/>
              <a:t>Observed station data</a:t>
            </a:r>
          </a:p>
        </p:txBody>
      </p:sp>
    </p:spTree>
    <p:extLst>
      <p:ext uri="{BB962C8B-B14F-4D97-AF65-F5344CB8AC3E}">
        <p14:creationId xmlns:p14="http://schemas.microsoft.com/office/powerpoint/2010/main" val="1466388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93D7-916F-4DC9-BB4B-B10F9230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062F0-7B89-4A6A-93FB-3395913FA5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51"/>
            <a:ext cx="5780442" cy="66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91B80-BDDE-4063-81AB-D22DA1058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690688"/>
            <a:ext cx="5657850" cy="4351338"/>
          </a:xfrm>
        </p:spPr>
        <p:txBody>
          <a:bodyPr/>
          <a:lstStyle/>
          <a:p>
            <a:r>
              <a:rPr lang="en-US" dirty="0"/>
              <a:t>Flow accumulation and flow length thresholds</a:t>
            </a:r>
          </a:p>
          <a:p>
            <a:pPr lvl="1"/>
            <a:r>
              <a:rPr lang="en-US" dirty="0"/>
              <a:t>Adjust to determine level of detail</a:t>
            </a:r>
          </a:p>
          <a:p>
            <a:r>
              <a:rPr lang="en-US" dirty="0"/>
              <a:t>Iterative process</a:t>
            </a:r>
          </a:p>
          <a:p>
            <a:pPr lvl="1"/>
            <a:r>
              <a:rPr lang="en-US" dirty="0"/>
              <a:t>Initial network</a:t>
            </a:r>
          </a:p>
          <a:p>
            <a:pPr lvl="1"/>
            <a:r>
              <a:rPr lang="en-US" dirty="0"/>
              <a:t>CRT fill</a:t>
            </a:r>
          </a:p>
          <a:p>
            <a:pPr lvl="1"/>
            <a:r>
              <a:rPr lang="en-US" dirty="0"/>
              <a:t>Re-build streams after fill</a:t>
            </a:r>
          </a:p>
          <a:p>
            <a:pPr lvl="1"/>
            <a:r>
              <a:rPr lang="en-US" dirty="0"/>
              <a:t>Final cascades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F265A-C0A7-466B-853C-3C716AC4E54C}"/>
              </a:ext>
            </a:extLst>
          </p:cNvPr>
          <p:cNvSpPr txBox="1"/>
          <p:nvPr/>
        </p:nvSpPr>
        <p:spPr>
          <a:xfrm>
            <a:off x="10241280" y="6238959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1116353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852F-01C4-4E7D-80EA-8E7D98E8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E978B-EC17-4365-B030-9F5D37041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Runs first without streams, to fill DEM as necessary (crt_fill_parameters.py)</a:t>
            </a:r>
          </a:p>
          <a:p>
            <a:pPr lvl="1"/>
            <a:r>
              <a:rPr lang="en-US" dirty="0" err="1"/>
              <a:t>use_crt_fill_flag</a:t>
            </a:r>
            <a:r>
              <a:rPr lang="en-US" dirty="0"/>
              <a:t> = True (automatically adjusts DEM_ADJ with CRT fill values)</a:t>
            </a:r>
          </a:p>
          <a:p>
            <a:pPr lvl="1"/>
            <a:r>
              <a:rPr lang="en-US" dirty="0"/>
              <a:t>If set to False, DEM_ADJ values won’t change, fill amounts stored in CRT_FILL</a:t>
            </a:r>
          </a:p>
          <a:p>
            <a:r>
              <a:rPr lang="en-US" dirty="0"/>
              <a:t>CRT runs again with streams (stream_parameters.py)</a:t>
            </a:r>
          </a:p>
          <a:p>
            <a:r>
              <a:rPr lang="en-US" dirty="0"/>
              <a:t>Stream scripts must be re-run if any adjustments to DEM are made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41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8DF6-A922-4EDB-8B5C-9EF6ED4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 and Soil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0DADD-7676-452F-B631-4A7DE7AA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Set </a:t>
            </a:r>
            <a:r>
              <a:rPr lang="en-US" dirty="0" err="1"/>
              <a:t>filepaths</a:t>
            </a:r>
            <a:r>
              <a:rPr lang="en-US" dirty="0"/>
              <a:t> to existing vegetation type/cover data files (LANDFIRE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Remap files </a:t>
            </a:r>
          </a:p>
          <a:p>
            <a:r>
              <a:rPr lang="en-US" dirty="0"/>
              <a:t>Soil scripts read </a:t>
            </a:r>
            <a:r>
              <a:rPr lang="en-US" dirty="0" err="1"/>
              <a:t>rasters</a:t>
            </a:r>
            <a:r>
              <a:rPr lang="en-US" dirty="0"/>
              <a:t> created with Soil Data Viewer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silt, clay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Option for ssr2gw_rate multiplier</a:t>
            </a:r>
          </a:p>
          <a:p>
            <a:pPr lvl="1"/>
            <a:r>
              <a:rPr lang="en-US" dirty="0"/>
              <a:t>User created shapefile holding multipliers to define recharge zones, for example</a:t>
            </a:r>
          </a:p>
          <a:p>
            <a:pPr lvl="1"/>
            <a:r>
              <a:rPr lang="en-US" dirty="0"/>
              <a:t>If no shapefile, default multiplier will be applied (ssr2gw_k_default)</a:t>
            </a:r>
          </a:p>
          <a:p>
            <a:r>
              <a:rPr lang="en-US" dirty="0"/>
              <a:t>Option for soil depth</a:t>
            </a:r>
          </a:p>
          <a:p>
            <a:pPr lvl="1"/>
            <a:r>
              <a:rPr lang="en-US" dirty="0"/>
              <a:t>If not provided, root depth will be used</a:t>
            </a:r>
          </a:p>
        </p:txBody>
      </p:sp>
    </p:spTree>
    <p:extLst>
      <p:ext uri="{BB962C8B-B14F-4D97-AF65-F5344CB8AC3E}">
        <p14:creationId xmlns:p14="http://schemas.microsoft.com/office/powerpoint/2010/main" val="246337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CD6E-B348-4199-BA9C-938E8A5C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497B-02F9-461C-80CB-A5B2BDCDD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climate station </a:t>
            </a:r>
          </a:p>
          <a:p>
            <a:pPr lvl="1"/>
            <a:r>
              <a:rPr lang="en-US" dirty="0"/>
              <a:t>Mean-monthly PPT data to distribute based on the station-to-PRISM relationship</a:t>
            </a:r>
          </a:p>
          <a:p>
            <a:pPr lvl="1"/>
            <a:r>
              <a:rPr lang="en-US" dirty="0"/>
              <a:t>Temperature adjust based on aspect (default)</a:t>
            </a:r>
          </a:p>
          <a:p>
            <a:r>
              <a:rPr lang="en-US" dirty="0"/>
              <a:t>Multiple climate stations</a:t>
            </a:r>
          </a:p>
          <a:p>
            <a:pPr lvl="1"/>
            <a:r>
              <a:rPr lang="en-US" dirty="0"/>
              <a:t>Designate sections of the model area to be driven by different climate stations (</a:t>
            </a:r>
            <a:r>
              <a:rPr lang="en-US" dirty="0" err="1"/>
              <a:t>precip</a:t>
            </a:r>
            <a:r>
              <a:rPr lang="en-US" dirty="0"/>
              <a:t> and temp zone shapefiles)</a:t>
            </a:r>
          </a:p>
          <a:p>
            <a:pPr lvl="1"/>
            <a:r>
              <a:rPr lang="en-US" dirty="0"/>
              <a:t>Temperature adjustment can be based on station-to-PRISM relationship like PPT</a:t>
            </a:r>
          </a:p>
        </p:txBody>
      </p:sp>
    </p:spTree>
    <p:extLst>
      <p:ext uri="{BB962C8B-B14F-4D97-AF65-F5344CB8AC3E}">
        <p14:creationId xmlns:p14="http://schemas.microsoft.com/office/powerpoint/2010/main" val="285759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3B5A-4B10-4B7B-9C0C-D22AEFAA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Pre-process: Model Boundary and Points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31C1-7396-4056-AA99-5C95526F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model boundary and model points shapefiles to begin running </a:t>
            </a:r>
            <a:r>
              <a:rPr lang="en-US" dirty="0" err="1"/>
              <a:t>Gsflow-Arcpy</a:t>
            </a:r>
            <a:r>
              <a:rPr lang="en-US" dirty="0"/>
              <a:t> </a:t>
            </a:r>
          </a:p>
          <a:p>
            <a:r>
              <a:rPr lang="en-US" dirty="0"/>
              <a:t>Model boundary (</a:t>
            </a:r>
            <a:r>
              <a:rPr lang="en-US" dirty="0" err="1"/>
              <a:t>study_area_path</a:t>
            </a:r>
            <a:r>
              <a:rPr lang="en-US" dirty="0"/>
              <a:t>) is a polygon shapefile that delineates the active model domain</a:t>
            </a:r>
          </a:p>
          <a:p>
            <a:r>
              <a:rPr lang="en-US" dirty="0"/>
              <a:t>Model points (</a:t>
            </a:r>
            <a:r>
              <a:rPr lang="en-US" dirty="0" err="1"/>
              <a:t>model_points_path</a:t>
            </a:r>
            <a:r>
              <a:rPr lang="en-US" dirty="0"/>
              <a:t>) are read from a user created shapefile that defines model outlet, </a:t>
            </a:r>
            <a:r>
              <a:rPr lang="en-US" dirty="0" err="1"/>
              <a:t>subbasin</a:t>
            </a:r>
            <a:r>
              <a:rPr lang="en-US" dirty="0"/>
              <a:t> outlets, and sinks (if any)</a:t>
            </a:r>
          </a:p>
          <a:p>
            <a:r>
              <a:rPr lang="en-US" dirty="0"/>
              <a:t>If lakes are being modeled, a lake shapefile must also be created (</a:t>
            </a:r>
            <a:r>
              <a:rPr lang="en-US" dirty="0" err="1"/>
              <a:t>lake_path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3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25B6-12D3-444C-B20D-4A2347C5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Model boundary and model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8DAC-7552-46CF-BFD2-7C77F89B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" y="1825624"/>
            <a:ext cx="11807687" cy="5032375"/>
          </a:xfrm>
        </p:spPr>
        <p:txBody>
          <a:bodyPr>
            <a:normAutofit/>
          </a:bodyPr>
          <a:lstStyle/>
          <a:p>
            <a:r>
              <a:rPr lang="en-US" dirty="0"/>
              <a:t>Model Boundary</a:t>
            </a:r>
          </a:p>
          <a:p>
            <a:pPr lvl="1"/>
            <a:r>
              <a:rPr lang="en-US" dirty="0"/>
              <a:t>Use the model boundary </a:t>
            </a:r>
            <a:r>
              <a:rPr lang="en-US" dirty="0" err="1"/>
              <a:t>Jupyter</a:t>
            </a:r>
            <a:r>
              <a:rPr lang="en-US" dirty="0"/>
              <a:t> notebook to create watershed boundary</a:t>
            </a:r>
          </a:p>
          <a:p>
            <a:pPr lvl="1"/>
            <a:r>
              <a:rPr lang="en-US" dirty="0"/>
              <a:t>This uses a single gage location and a DEM to create a boundary shapefile in ArcMap</a:t>
            </a:r>
          </a:p>
          <a:p>
            <a:pPr lvl="1"/>
            <a:r>
              <a:rPr lang="en-US" dirty="0" err="1"/>
              <a:t>Subbasin</a:t>
            </a:r>
            <a:r>
              <a:rPr lang="en-US" dirty="0"/>
              <a:t> points added after initial boundary is built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Other options for creating model boundaries</a:t>
            </a:r>
          </a:p>
          <a:p>
            <a:pPr lvl="2"/>
            <a:r>
              <a:rPr lang="en-US" dirty="0"/>
              <a:t>HUC basins (Geospatial Data Gateway)</a:t>
            </a:r>
          </a:p>
          <a:p>
            <a:pPr lvl="2"/>
            <a:r>
              <a:rPr lang="en-US" dirty="0"/>
              <a:t>HA delineations</a:t>
            </a:r>
          </a:p>
          <a:p>
            <a:pPr lvl="2"/>
            <a:r>
              <a:rPr lang="en-US" dirty="0"/>
              <a:t>Manually drawn in Arc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B0463-9696-4860-9E0F-AE58FF64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900" y="3428999"/>
            <a:ext cx="3787430" cy="32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2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3259-6F2F-4C32-83B7-01C934A7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Subbasins</a:t>
            </a:r>
            <a:r>
              <a:rPr lang="en-US" dirty="0"/>
              <a:t> in PRMS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9D46-301B-4AE6-8BFF-EDA3EDAE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To observe flows in within a PRMS model domain, </a:t>
            </a:r>
            <a:r>
              <a:rPr lang="en-US" dirty="0" err="1"/>
              <a:t>subbasins</a:t>
            </a:r>
            <a:r>
              <a:rPr lang="en-US" dirty="0"/>
              <a:t> must be designated </a:t>
            </a:r>
          </a:p>
          <a:p>
            <a:r>
              <a:rPr lang="en-US" dirty="0"/>
              <a:t>This will provide flow volumes from all contributing HRUs at each </a:t>
            </a:r>
            <a:r>
              <a:rPr lang="en-US" dirty="0" err="1"/>
              <a:t>subbasin</a:t>
            </a:r>
            <a:r>
              <a:rPr lang="en-US" dirty="0"/>
              <a:t> outlet</a:t>
            </a:r>
          </a:p>
          <a:p>
            <a:r>
              <a:rPr lang="en-US" dirty="0" err="1"/>
              <a:t>Subbasin</a:t>
            </a:r>
            <a:r>
              <a:rPr lang="en-US" dirty="0"/>
              <a:t> calibration is recommended when more than one </a:t>
            </a:r>
            <a:r>
              <a:rPr lang="en-US" dirty="0" err="1"/>
              <a:t>streamgage</a:t>
            </a:r>
            <a:r>
              <a:rPr lang="en-US" dirty="0"/>
              <a:t> exists in the model domain</a:t>
            </a:r>
          </a:p>
          <a:p>
            <a:r>
              <a:rPr lang="en-US" dirty="0"/>
              <a:t>To create </a:t>
            </a:r>
            <a:r>
              <a:rPr lang="en-US" dirty="0" err="1"/>
              <a:t>subbasins</a:t>
            </a:r>
            <a:r>
              <a:rPr lang="en-US" dirty="0"/>
              <a:t>, points labeled SUBBSAIN must be added to model points shapefile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9C94D-E30C-4FA2-9199-9F30CF95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66" y="0"/>
            <a:ext cx="434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0A3F0-D281-4088-951E-1A14F179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7616142" cy="6884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0B545-9DA8-4839-A6A8-9EF36EB48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98655"/>
            <a:ext cx="4572000" cy="1650932"/>
          </a:xfrm>
        </p:spPr>
        <p:txBody>
          <a:bodyPr>
            <a:normAutofit fontScale="90000"/>
          </a:bodyPr>
          <a:lstStyle/>
          <a:p>
            <a:r>
              <a:rPr lang="en-US" dirty="0"/>
              <a:t>Pre-process:</a:t>
            </a:r>
            <a:br>
              <a:rPr lang="en-US" dirty="0"/>
            </a:br>
            <a:r>
              <a:rPr lang="en-US" dirty="0"/>
              <a:t>Soil </a:t>
            </a:r>
            <a:r>
              <a:rPr lang="en-US" dirty="0" err="1"/>
              <a:t>Rasters</a:t>
            </a:r>
            <a:r>
              <a:rPr lang="en-US" dirty="0"/>
              <a:t> for </a:t>
            </a:r>
            <a:r>
              <a:rPr lang="en-US" dirty="0" err="1"/>
              <a:t>Gsflow-Arcpy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501-AB88-425F-B140-57FBDFE4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2" y="243466"/>
            <a:ext cx="10515600" cy="1325563"/>
          </a:xfrm>
        </p:spPr>
        <p:txBody>
          <a:bodyPr/>
          <a:lstStyle/>
          <a:p>
            <a:r>
              <a:rPr lang="en-US" dirty="0"/>
              <a:t>PRMS </a:t>
            </a:r>
            <a:r>
              <a:rPr lang="en-US" dirty="0" err="1"/>
              <a:t>soilzone</a:t>
            </a:r>
            <a:r>
              <a:rPr lang="en-US" dirty="0"/>
              <a:t> parameterization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7569-0B10-428F-8114-C1FA2579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57" y="1373262"/>
            <a:ext cx="7045948" cy="54618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4570-BD04-4504-B600-C814FD8A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10" y="1569029"/>
            <a:ext cx="11279044" cy="4667250"/>
          </a:xfrm>
        </p:spPr>
        <p:txBody>
          <a:bodyPr>
            <a:normAutofit/>
          </a:bodyPr>
          <a:lstStyle/>
          <a:p>
            <a:r>
              <a:rPr lang="en-US" dirty="0" err="1"/>
              <a:t>Soilzone</a:t>
            </a:r>
            <a:r>
              <a:rPr lang="en-US" dirty="0"/>
              <a:t> ‘reservoirs’</a:t>
            </a:r>
          </a:p>
          <a:p>
            <a:pPr lvl="1"/>
            <a:r>
              <a:rPr lang="en-US" dirty="0"/>
              <a:t>Preferential, gravity, capillary</a:t>
            </a:r>
          </a:p>
          <a:p>
            <a:r>
              <a:rPr lang="en-US" dirty="0"/>
              <a:t>Parameterization</a:t>
            </a:r>
          </a:p>
          <a:p>
            <a:pPr lvl="1"/>
            <a:r>
              <a:rPr lang="en-US" dirty="0"/>
              <a:t>Gravity and preferential capacity </a:t>
            </a:r>
          </a:p>
          <a:p>
            <a:pPr lvl="2"/>
            <a:r>
              <a:rPr lang="en-US" dirty="0" err="1"/>
              <a:t>sat_threshold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Gravity flow</a:t>
            </a:r>
          </a:p>
          <a:p>
            <a:pPr lvl="2"/>
            <a:r>
              <a:rPr lang="en-US" dirty="0" err="1"/>
              <a:t>slowcoef_lin</a:t>
            </a:r>
            <a:r>
              <a:rPr lang="en-US" dirty="0"/>
              <a:t>, </a:t>
            </a:r>
            <a:r>
              <a:rPr lang="en-US" dirty="0" err="1"/>
              <a:t>slowcoef_sq</a:t>
            </a:r>
            <a:r>
              <a:rPr lang="en-US" dirty="0"/>
              <a:t> (to HRU)</a:t>
            </a:r>
          </a:p>
          <a:p>
            <a:pPr lvl="2"/>
            <a:r>
              <a:rPr lang="en-US" dirty="0"/>
              <a:t>ssr2gw_rate (to GWR)</a:t>
            </a:r>
          </a:p>
          <a:p>
            <a:pPr lvl="1"/>
            <a:r>
              <a:rPr lang="en-US" dirty="0"/>
              <a:t>Capillary storage</a:t>
            </a:r>
          </a:p>
          <a:p>
            <a:pPr lvl="2"/>
            <a:r>
              <a:rPr lang="en-US" dirty="0" err="1"/>
              <a:t>soil_moist_max</a:t>
            </a:r>
            <a:r>
              <a:rPr lang="en-US" dirty="0"/>
              <a:t>, </a:t>
            </a:r>
            <a:r>
              <a:rPr lang="en-US" dirty="0" err="1"/>
              <a:t>soil_rechr_max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6E0AD-11AB-4E36-BCFE-301431D932D9}"/>
              </a:ext>
            </a:extLst>
          </p:cNvPr>
          <p:cNvSpPr txBox="1"/>
          <p:nvPr/>
        </p:nvSpPr>
        <p:spPr>
          <a:xfrm>
            <a:off x="10677644" y="6483729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Markstrom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2015</a:t>
            </a:r>
          </a:p>
        </p:txBody>
      </p:sp>
    </p:spTree>
    <p:extLst>
      <p:ext uri="{BB962C8B-B14F-4D97-AF65-F5344CB8AC3E}">
        <p14:creationId xmlns:p14="http://schemas.microsoft.com/office/powerpoint/2010/main" val="75192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0C52-722D-48F1-9DC7-030A9E56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99"/>
            <a:ext cx="10515600" cy="1325563"/>
          </a:xfrm>
        </p:spPr>
        <p:txBody>
          <a:bodyPr/>
          <a:lstStyle/>
          <a:p>
            <a:r>
              <a:rPr lang="en-US" dirty="0"/>
              <a:t>USDA soil survey data available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CEF0-FEF6-41BC-8622-8D44259B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18" y="1443262"/>
            <a:ext cx="10515600" cy="4351338"/>
          </a:xfrm>
        </p:spPr>
        <p:txBody>
          <a:bodyPr/>
          <a:lstStyle/>
          <a:p>
            <a:r>
              <a:rPr lang="en-US" dirty="0"/>
              <a:t>Geospatial Data Gateway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by State/County</a:t>
            </a:r>
          </a:p>
          <a:p>
            <a:pPr lvl="1"/>
            <a:r>
              <a:rPr lang="en-US" dirty="0"/>
              <a:t>SSURGO, </a:t>
            </a:r>
            <a:r>
              <a:rPr lang="en-US" dirty="0" err="1"/>
              <a:t>gSSURGO</a:t>
            </a:r>
            <a:r>
              <a:rPr lang="en-US" dirty="0"/>
              <a:t>, STATSGO</a:t>
            </a:r>
          </a:p>
          <a:p>
            <a:pPr lvl="1"/>
            <a:endParaRPr lang="en-US" dirty="0"/>
          </a:p>
          <a:p>
            <a:r>
              <a:rPr lang="en-US" dirty="0"/>
              <a:t>Web Soil Survey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Delineate area of interest (AOI)</a:t>
            </a:r>
          </a:p>
          <a:p>
            <a:pPr lvl="1"/>
            <a:r>
              <a:rPr lang="en-US" dirty="0"/>
              <a:t>SSURGO and STATSGO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FC070-0ADB-4D5C-8911-AC9D8E7C4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52" y="1275893"/>
            <a:ext cx="5723012" cy="27612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3A37D-B757-4EE4-ACFF-8F6C617C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43" y="3531190"/>
            <a:ext cx="5455303" cy="31071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872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9107</TotalTime>
  <Words>1435</Words>
  <Application>Microsoft Office PowerPoint</Application>
  <PresentationFormat>Widescreen</PresentationFormat>
  <Paragraphs>234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Bahnschrift SemiBold</vt:lpstr>
      <vt:lpstr>Calibri</vt:lpstr>
      <vt:lpstr>Calibri Light</vt:lpstr>
      <vt:lpstr>Office Theme</vt:lpstr>
      <vt:lpstr>1_Office Theme</vt:lpstr>
      <vt:lpstr>2_Office Theme</vt:lpstr>
      <vt:lpstr>Gsflow-Arcpy</vt:lpstr>
      <vt:lpstr>What is Gsflow-Arcpy?</vt:lpstr>
      <vt:lpstr>Setup: Computing and Data</vt:lpstr>
      <vt:lpstr>Pre-process: Model Boundary and Points </vt:lpstr>
      <vt:lpstr>Exercise: Model boundary and model points</vt:lpstr>
      <vt:lpstr>Subbasins in PRMS</vt:lpstr>
      <vt:lpstr>Pre-process: Soil Rasters for Gsflow-Arcpy</vt:lpstr>
      <vt:lpstr>PRMS soilzone parameterization</vt:lpstr>
      <vt:lpstr>USDA soil survey data available online</vt:lpstr>
      <vt:lpstr>USDA Soil Data Viewer add-in for Arc</vt:lpstr>
      <vt:lpstr>Exercise - Import soil data</vt:lpstr>
      <vt:lpstr>Exercise - Import Soil Data (contnd)</vt:lpstr>
      <vt:lpstr>Overview of Gsflow-Arcpy  components</vt:lpstr>
      <vt:lpstr>Configuration file (.ini) </vt:lpstr>
      <vt:lpstr>Remap files</vt:lpstr>
      <vt:lpstr>Executing the scripts</vt:lpstr>
      <vt:lpstr>HRU parameter shapefile (.shp)</vt:lpstr>
      <vt:lpstr>Stream Network and Cascade Routing  </vt:lpstr>
      <vt:lpstr>CRT fill and stream network development</vt:lpstr>
      <vt:lpstr>Vegetation and Soil input</vt:lpstr>
      <vt:lpstr>Climate distribution</vt:lpstr>
      <vt:lpstr>Precipitation and temperature zones </vt:lpstr>
      <vt:lpstr>Impervious cover</vt:lpstr>
      <vt:lpstr>PRMS parameter files </vt:lpstr>
      <vt:lpstr>Configuration File for  Gsflow-Arcpy</vt:lpstr>
      <vt:lpstr>Folder/file paths</vt:lpstr>
      <vt:lpstr>Fishnet </vt:lpstr>
      <vt:lpstr>Fishnet continued</vt:lpstr>
      <vt:lpstr>DEM</vt:lpstr>
      <vt:lpstr>Stream Network</vt:lpstr>
      <vt:lpstr>CRT</vt:lpstr>
      <vt:lpstr>Vegetation and Soil</vt:lpstr>
      <vt:lpstr>Climate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GSFLOW-Arcpy</dc:title>
  <dc:creator>Gardner, Murphy A</dc:creator>
  <cp:lastModifiedBy>Gardner, Murphy A</cp:lastModifiedBy>
  <cp:revision>78</cp:revision>
  <dcterms:created xsi:type="dcterms:W3CDTF">2018-11-05T19:50:19Z</dcterms:created>
  <dcterms:modified xsi:type="dcterms:W3CDTF">2018-11-30T23:01:42Z</dcterms:modified>
</cp:coreProperties>
</file>